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0" r:id="rId4"/>
    <p:sldId id="28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6DB5"/>
    <a:srgbClr val="7A0000"/>
    <a:srgbClr val="FFCCFF"/>
    <a:srgbClr val="FFFFCC"/>
    <a:srgbClr val="CCECFF"/>
    <a:srgbClr val="DDDDDD"/>
    <a:srgbClr val="343434"/>
    <a:srgbClr val="339966"/>
    <a:srgbClr val="72B7E5"/>
    <a:srgbClr val="1111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3" autoAdjust="0"/>
    <p:restoredTop sz="94364" autoAdjust="0"/>
  </p:normalViewPr>
  <p:slideViewPr>
    <p:cSldViewPr snapToGrid="0">
      <p:cViewPr varScale="1">
        <p:scale>
          <a:sx n="83" d="100"/>
          <a:sy n="83" d="100"/>
        </p:scale>
        <p:origin x="9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F9B85-6078-4C9E-AFC6-AD5A028875F3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95DAD-5176-4CCD-9757-D90BF4204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49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25E65-9EED-4C72-B1BB-54A3BBD0A65C}" type="datetime1">
              <a:rPr lang="en-US" smtClean="0"/>
              <a:t>12/12/2018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B1E6-D6B5-484E-AE5D-AFEF49A44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13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C956C-9568-4E14-9C85-2CA11F469D25}" type="datetime1">
              <a:rPr lang="en-US" smtClean="0"/>
              <a:t>12/12/2018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B1E6-D6B5-484E-AE5D-AFEF49A44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016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32983-75BD-4FF6-AD4B-6C64E7073C8A}" type="datetime1">
              <a:rPr lang="en-US" smtClean="0"/>
              <a:t>12/12/2018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B1E6-D6B5-484E-AE5D-AFEF49A44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6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380E-8613-4749-9CFE-C3995272E8B9}" type="datetime1">
              <a:rPr lang="en-US" smtClean="0"/>
              <a:t>12/12/2018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B1E6-D6B5-484E-AE5D-AFEF49A44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73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E56B6-F548-40A1-94DA-5798EEB09A4D}" type="datetime1">
              <a:rPr lang="en-US" smtClean="0"/>
              <a:t>12/12/2018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B1E6-D6B5-484E-AE5D-AFEF49A44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36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70CE7-7B9F-4BC1-B154-4BE26CCBEC1A}" type="datetime1">
              <a:rPr lang="en-US" smtClean="0"/>
              <a:t>12/12/2018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B1E6-D6B5-484E-AE5D-AFEF49A44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04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E337-01AE-4C6F-89F9-A4D8AF793125}" type="datetime1">
              <a:rPr lang="en-US" smtClean="0"/>
              <a:t>12/12/2018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B1E6-D6B5-484E-AE5D-AFEF49A44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382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0DE5-1516-45FC-811F-A7961FA01665}" type="datetime1">
              <a:rPr lang="en-US" smtClean="0"/>
              <a:t>12/12/2018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B1E6-D6B5-484E-AE5D-AFEF49A44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692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CC2B5-9480-4DE1-A84F-30AB29D21343}" type="datetime1">
              <a:rPr lang="en-US" smtClean="0"/>
              <a:t>12/12/2018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B1E6-D6B5-484E-AE5D-AFEF49A44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264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5952-A88E-498B-8AA2-9B5440AFD042}" type="datetime1">
              <a:rPr lang="en-US" smtClean="0"/>
              <a:t>12/12/2018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B1E6-D6B5-484E-AE5D-AFEF49A44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62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2C55B-07B1-403A-BADA-23A60E0917D9}" type="datetime1">
              <a:rPr lang="en-US" smtClean="0"/>
              <a:t>12/12/2018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B1E6-D6B5-484E-AE5D-AFEF49A44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731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EFF83-1300-4EC2-AF03-2A257031242F}" type="datetime1">
              <a:rPr lang="en-US" smtClean="0"/>
              <a:t>12/12/2018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CB1E6-D6B5-484E-AE5D-AFEF49A44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5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/>
        </p:nvSpPr>
        <p:spPr>
          <a:xfrm>
            <a:off x="20630" y="-4"/>
            <a:ext cx="3618411" cy="6858001"/>
          </a:xfrm>
          <a:prstGeom prst="rect">
            <a:avLst/>
          </a:prstGeom>
          <a:solidFill>
            <a:srgbClr val="7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ángulo 7"/>
          <p:cNvSpPr/>
          <p:nvPr/>
        </p:nvSpPr>
        <p:spPr>
          <a:xfrm rot="16200000">
            <a:off x="146713" y="2432713"/>
            <a:ext cx="6858000" cy="199257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ángulo 13"/>
          <p:cNvSpPr/>
          <p:nvPr/>
        </p:nvSpPr>
        <p:spPr>
          <a:xfrm>
            <a:off x="2292823" y="0"/>
            <a:ext cx="178749" cy="685800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572000" y="6382475"/>
            <a:ext cx="7619999" cy="365125"/>
          </a:xfrm>
        </p:spPr>
        <p:txBody>
          <a:bodyPr/>
          <a:lstStyle/>
          <a:p>
            <a:r>
              <a:rPr lang="es-AR" dirty="0" smtClean="0"/>
              <a:t>LISSI, DCIC, UNS, Bahía Blanca, 12 de diciembre de 2018</a:t>
            </a:r>
            <a:endParaRPr lang="es-AR" dirty="0"/>
          </a:p>
        </p:txBody>
      </p:sp>
      <p:sp>
        <p:nvSpPr>
          <p:cNvPr id="2" name="TextBox 1"/>
          <p:cNvSpPr txBox="1"/>
          <p:nvPr/>
        </p:nvSpPr>
        <p:spPr>
          <a:xfrm>
            <a:off x="4860876" y="1878268"/>
            <a:ext cx="70422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/>
              <a:t>Segundo Taller sobre Digitalización y Mejora de Servicios Públicos de Acción Social en la Provincia de Buenos Aires</a:t>
            </a:r>
            <a:endParaRPr lang="es-AR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432396" y="0"/>
            <a:ext cx="165540" cy="6857997"/>
          </a:xfrm>
          <a:prstGeom prst="rect">
            <a:avLst/>
          </a:prstGeom>
          <a:solidFill>
            <a:srgbClr val="7A0000"/>
          </a:solidFill>
        </p:spPr>
        <p:txBody>
          <a:bodyPr wrap="square" rtlCol="0">
            <a:spAutoFit/>
          </a:bodyPr>
          <a:lstStyle/>
          <a:p>
            <a:endParaRPr lang="es-AR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6513" y="146264"/>
            <a:ext cx="1926608" cy="135200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860876" y="4145760"/>
            <a:ext cx="69171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LISSI – Laboratorio de Ingeniería de Software y Sistemas de Información,</a:t>
            </a:r>
          </a:p>
          <a:p>
            <a:r>
              <a:rPr lang="es-AR" dirty="0" smtClean="0"/>
              <a:t>Centro CIC</a:t>
            </a:r>
          </a:p>
          <a:p>
            <a:r>
              <a:rPr lang="es-AR" dirty="0" smtClean="0"/>
              <a:t>Departamento de Ciencias e Ingeniería de la Computación (DCIC)   Universidad Nacional del Sur</a:t>
            </a:r>
          </a:p>
          <a:p>
            <a:endParaRPr lang="es-AR" dirty="0"/>
          </a:p>
          <a:p>
            <a:r>
              <a:rPr lang="es-AR" dirty="0" smtClean="0"/>
              <a:t>III – LIDI – Instituto de Investigación en Informática – LIDI, Centro CIC</a:t>
            </a:r>
          </a:p>
          <a:p>
            <a:r>
              <a:rPr lang="es-AR" dirty="0" smtClean="0"/>
              <a:t>Facultad de Informática</a:t>
            </a:r>
          </a:p>
          <a:p>
            <a:r>
              <a:rPr lang="es-AR" dirty="0" smtClean="0"/>
              <a:t>Universidad Nacional de La  Plata</a:t>
            </a:r>
            <a:endParaRPr lang="es-AR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5120" y="146497"/>
            <a:ext cx="1822786" cy="829565"/>
          </a:xfrm>
          <a:prstGeom prst="rect">
            <a:avLst/>
          </a:prstGeom>
        </p:spPr>
      </p:pic>
      <p:pic>
        <p:nvPicPr>
          <p:cNvPr id="2050" name="Picture 2" descr="Resultado de imagen para cic comision de investigaciones cientifica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0368" y="146264"/>
            <a:ext cx="1996287" cy="1247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40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156456" y="537130"/>
            <a:ext cx="57677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7A0000"/>
                </a:solidFill>
              </a:rPr>
              <a:t>OBJETIVO</a:t>
            </a:r>
            <a:endParaRPr lang="en-US" sz="3200" dirty="0">
              <a:solidFill>
                <a:srgbClr val="7A0000"/>
              </a:solidFill>
            </a:endParaRPr>
          </a:p>
        </p:txBody>
      </p:sp>
      <p:sp>
        <p:nvSpPr>
          <p:cNvPr id="17" name="Marcador de número de diapositiva 16"/>
          <p:cNvSpPr>
            <a:spLocks noGrp="1"/>
          </p:cNvSpPr>
          <p:nvPr>
            <p:ph type="sldNum" sz="quarter" idx="12"/>
          </p:nvPr>
        </p:nvSpPr>
        <p:spPr>
          <a:xfrm>
            <a:off x="11065290" y="6493826"/>
            <a:ext cx="806630" cy="342947"/>
          </a:xfrm>
        </p:spPr>
        <p:txBody>
          <a:bodyPr/>
          <a:lstStyle/>
          <a:p>
            <a:pPr algn="ctr"/>
            <a:fld id="{A0ACB1E6-D6B5-484E-AE5D-AFEF49A442DE}" type="slidenum">
              <a:rPr lang="en-US" sz="1300" b="1" smtClean="0">
                <a:solidFill>
                  <a:schemeClr val="bg1"/>
                </a:solidFill>
              </a:rPr>
              <a:pPr algn="ctr"/>
              <a:t>2</a:t>
            </a:fld>
            <a:endParaRPr lang="en-US" sz="1300" b="1" dirty="0">
              <a:solidFill>
                <a:schemeClr val="bg1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0" y="6108005"/>
            <a:ext cx="12192000" cy="371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812046"/>
              </p:ext>
            </p:extLst>
          </p:nvPr>
        </p:nvGraphicFramePr>
        <p:xfrm>
          <a:off x="-17919" y="6493826"/>
          <a:ext cx="12209919" cy="364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26605">
                  <a:extLst>
                    <a:ext uri="{9D8B030D-6E8A-4147-A177-3AD203B41FA5}">
                      <a16:colId xmlns:a16="http://schemas.microsoft.com/office/drawing/2014/main" xmlns="" val="3966037928"/>
                    </a:ext>
                  </a:extLst>
                </a:gridCol>
                <a:gridCol w="2598057">
                  <a:extLst>
                    <a:ext uri="{9D8B030D-6E8A-4147-A177-3AD203B41FA5}">
                      <a16:colId xmlns:a16="http://schemas.microsoft.com/office/drawing/2014/main" xmlns="" val="2116714801"/>
                    </a:ext>
                  </a:extLst>
                </a:gridCol>
                <a:gridCol w="1785257">
                  <a:extLst>
                    <a:ext uri="{9D8B030D-6E8A-4147-A177-3AD203B41FA5}">
                      <a16:colId xmlns:a16="http://schemas.microsoft.com/office/drawing/2014/main" xmlns="" val="1782288096"/>
                    </a:ext>
                  </a:extLst>
                </a:gridCol>
              </a:tblGrid>
              <a:tr h="364174">
                <a:tc>
                  <a:txBody>
                    <a:bodyPr/>
                    <a:lstStyle/>
                    <a:p>
                      <a:r>
                        <a:rPr lang="es-AR" sz="1400" b="0" dirty="0" smtClean="0">
                          <a:latin typeface="+mn-lt"/>
                        </a:rPr>
                        <a:t>Herramientas</a:t>
                      </a:r>
                      <a:r>
                        <a:rPr lang="es-AR" sz="1400" b="0" baseline="0" dirty="0" smtClean="0">
                          <a:latin typeface="+mn-lt"/>
                        </a:rPr>
                        <a:t> para el desarrollo y entrega de servicios públicos digitales  de acción social</a:t>
                      </a:r>
                      <a:endParaRPr lang="es-AR" sz="1400" b="0" dirty="0">
                        <a:latin typeface="+mn-lt"/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400" b="0" kern="1200" baseline="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12 de diciembre de 2018</a:t>
                      </a:r>
                      <a:endParaRPr lang="es-AR" sz="1400" b="0" kern="1200" baseline="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400" b="0" kern="1200" baseline="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&lt;</a:t>
                      </a:r>
                      <a:fld id="{FEFE4157-365D-4C38-80D0-AEFBECE0703F}" type="slidenum">
                        <a:rPr lang="es-AR" sz="1400" b="0" kern="1200" baseline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fld>
                      <a:r>
                        <a:rPr lang="es-AR" sz="1400" b="0" kern="1200" baseline="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&gt;</a:t>
                      </a:r>
                      <a:endParaRPr lang="es-AR" sz="1400" b="0" kern="1200" baseline="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7818492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0" y="1268565"/>
            <a:ext cx="12192000" cy="5024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823379"/>
              </p:ext>
            </p:extLst>
          </p:nvPr>
        </p:nvGraphicFramePr>
        <p:xfrm>
          <a:off x="249963" y="1356367"/>
          <a:ext cx="11800023" cy="957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0023">
                  <a:extLst>
                    <a:ext uri="{9D8B030D-6E8A-4147-A177-3AD203B41FA5}">
                      <a16:colId xmlns:a16="http://schemas.microsoft.com/office/drawing/2014/main" xmlns="" val="28565133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AR" b="0" dirty="0" smtClean="0">
                          <a:latin typeface="Berlin Sans FB" panose="020E0602020502020306" pitchFamily="34" charset="0"/>
                          <a:cs typeface="Calibri" panose="020F0502020204030204" pitchFamily="34" charset="0"/>
                        </a:rPr>
                        <a:t>OBJETIVO</a:t>
                      </a:r>
                      <a:endParaRPr lang="es-AR" b="0" dirty="0">
                        <a:latin typeface="Berlin Sans FB" panose="020E0602020502020306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7A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6750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Presentar enfoques y posibles soluciones informáticas para la digitalización y mejora de servicios públicos de acción social en la Provincia de Buenos </a:t>
                      </a:r>
                      <a:r>
                        <a:rPr lang="es-AR" sz="18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Aires.</a:t>
                      </a:r>
                      <a:endParaRPr lang="es-A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89497346"/>
                  </a:ext>
                </a:extLst>
              </a:tr>
            </a:tbl>
          </a:graphicData>
        </a:graphic>
      </p:graphicFrame>
      <p:cxnSp>
        <p:nvCxnSpPr>
          <p:cNvPr id="14" name="Straight Connector 13"/>
          <p:cNvCxnSpPr/>
          <p:nvPr/>
        </p:nvCxnSpPr>
        <p:spPr>
          <a:xfrm>
            <a:off x="0" y="1189718"/>
            <a:ext cx="12192000" cy="0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782480"/>
              </p:ext>
            </p:extLst>
          </p:nvPr>
        </p:nvGraphicFramePr>
        <p:xfrm>
          <a:off x="249962" y="2677365"/>
          <a:ext cx="11800024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0024">
                  <a:extLst>
                    <a:ext uri="{9D8B030D-6E8A-4147-A177-3AD203B41FA5}">
                      <a16:colId xmlns:a16="http://schemas.microsoft.com/office/drawing/2014/main" xmlns="" val="28565133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PT" b="0" dirty="0" smtClean="0">
                          <a:latin typeface="+mn-lt"/>
                          <a:cs typeface="Calibri" panose="020F0502020204030204" pitchFamily="34" charset="0"/>
                        </a:rPr>
                        <a:t>PARTICIPANTES</a:t>
                      </a:r>
                      <a:endParaRPr lang="es-AR" b="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7A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6750396"/>
                  </a:ext>
                </a:extLst>
              </a:tr>
              <a:tr h="1483360">
                <a:tc>
                  <a:txBody>
                    <a:bodyPr/>
                    <a:lstStyle/>
                    <a:p>
                      <a:r>
                        <a:rPr lang="es-A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 invitación a:</a:t>
                      </a:r>
                    </a:p>
                    <a:p>
                      <a:pPr marL="0" lvl="0" indent="0">
                        <a:buFont typeface="Courier New" panose="02070309020205020404" pitchFamily="49" charset="0"/>
                        <a:buNone/>
                      </a:pPr>
                      <a:endParaRPr lang="es-A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s-A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Funcionarios de los Gobiernos de las Municipalidades de Bahía Blanca y La Plata responsables de Modernización, Gobierno Digital y Políticas y Servicios de Acción Social</a:t>
                      </a:r>
                    </a:p>
                    <a:p>
                      <a:pPr marL="285750" lvl="0" indent="-285750">
                        <a:buFont typeface="Courier New" panose="02070309020205020404" pitchFamily="49" charset="0"/>
                        <a:buChar char="o"/>
                      </a:pPr>
                      <a:endParaRPr lang="es-A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s-A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Investigadores interesados en temas de Gobierno Digital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endParaRPr lang="es-A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Disertante invitado</a:t>
                      </a:r>
                      <a:r>
                        <a:rPr lang="pt-PT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 Ministerio Público</a:t>
                      </a:r>
                      <a:r>
                        <a:rPr lang="pt-PT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Fiscal de la CABA</a:t>
                      </a:r>
                      <a:endParaRPr lang="es-AR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89497346"/>
                  </a:ext>
                </a:extLst>
              </a:tr>
            </a:tbl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9097163" y="-10629"/>
            <a:ext cx="3094838" cy="1111511"/>
            <a:chOff x="9097163" y="-10629"/>
            <a:chExt cx="3094838" cy="1111511"/>
          </a:xfrm>
        </p:grpSpPr>
        <p:grpSp>
          <p:nvGrpSpPr>
            <p:cNvPr id="31" name="Group 30"/>
            <p:cNvGrpSpPr/>
            <p:nvPr/>
          </p:nvGrpSpPr>
          <p:grpSpPr>
            <a:xfrm>
              <a:off x="9097163" y="-10629"/>
              <a:ext cx="3094838" cy="382772"/>
              <a:chOff x="9097163" y="-10629"/>
              <a:chExt cx="3094838" cy="382772"/>
            </a:xfrm>
          </p:grpSpPr>
          <p:sp>
            <p:nvSpPr>
              <p:cNvPr id="34" name="Text Box 211"/>
              <p:cNvSpPr txBox="1"/>
              <p:nvPr/>
            </p:nvSpPr>
            <p:spPr>
              <a:xfrm>
                <a:off x="9097163" y="-10629"/>
                <a:ext cx="1438910" cy="382137"/>
              </a:xfrm>
              <a:prstGeom prst="rect">
                <a:avLst/>
              </a:prstGeom>
              <a:solidFill>
                <a:srgbClr val="7A0000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s-A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" name="Text Box 213"/>
              <p:cNvSpPr txBox="1"/>
              <p:nvPr/>
            </p:nvSpPr>
            <p:spPr>
              <a:xfrm>
                <a:off x="10536073" y="-8222"/>
                <a:ext cx="1655928" cy="380365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s-A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6" name="Text Box 214"/>
              <p:cNvSpPr txBox="1"/>
              <p:nvPr/>
            </p:nvSpPr>
            <p:spPr>
              <a:xfrm flipH="1">
                <a:off x="10644900" y="-8222"/>
                <a:ext cx="108826" cy="379730"/>
              </a:xfrm>
              <a:prstGeom prst="rect">
                <a:avLst/>
              </a:prstGeom>
              <a:solidFill>
                <a:srgbClr val="7A0000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s-AR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29205" y="446522"/>
              <a:ext cx="932464" cy="654360"/>
            </a:xfrm>
            <a:prstGeom prst="rect">
              <a:avLst/>
            </a:prstGeom>
          </p:spPr>
        </p:pic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17448" y="445938"/>
              <a:ext cx="882216" cy="40150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6549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156456" y="537130"/>
            <a:ext cx="7172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7A0000"/>
                </a:solidFill>
              </a:rPr>
              <a:t>AGENDA</a:t>
            </a:r>
            <a:endParaRPr lang="en-US" sz="3200" dirty="0">
              <a:solidFill>
                <a:srgbClr val="7A0000"/>
              </a:solidFill>
            </a:endParaRPr>
          </a:p>
        </p:txBody>
      </p:sp>
      <p:sp>
        <p:nvSpPr>
          <p:cNvPr id="17" name="Marcador de número de diapositiva 16"/>
          <p:cNvSpPr>
            <a:spLocks noGrp="1"/>
          </p:cNvSpPr>
          <p:nvPr>
            <p:ph type="sldNum" sz="quarter" idx="12"/>
          </p:nvPr>
        </p:nvSpPr>
        <p:spPr>
          <a:xfrm>
            <a:off x="11065290" y="6493826"/>
            <a:ext cx="806630" cy="342947"/>
          </a:xfrm>
        </p:spPr>
        <p:txBody>
          <a:bodyPr/>
          <a:lstStyle/>
          <a:p>
            <a:pPr algn="ctr"/>
            <a:fld id="{A0ACB1E6-D6B5-484E-AE5D-AFEF49A442DE}" type="slidenum">
              <a:rPr lang="en-US" sz="1300" b="1" smtClean="0">
                <a:solidFill>
                  <a:schemeClr val="bg1"/>
                </a:solidFill>
              </a:rPr>
              <a:pPr algn="ctr"/>
              <a:t>3</a:t>
            </a:fld>
            <a:endParaRPr lang="en-US" sz="1300" b="1" dirty="0">
              <a:solidFill>
                <a:schemeClr val="bg1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0" y="6108005"/>
            <a:ext cx="12192000" cy="371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0" y="1268565"/>
            <a:ext cx="12192000" cy="5024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0" y="1189718"/>
            <a:ext cx="12192000" cy="0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144261"/>
              </p:ext>
            </p:extLst>
          </p:nvPr>
        </p:nvGraphicFramePr>
        <p:xfrm>
          <a:off x="-17919" y="6493826"/>
          <a:ext cx="12209919" cy="364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26605">
                  <a:extLst>
                    <a:ext uri="{9D8B030D-6E8A-4147-A177-3AD203B41FA5}">
                      <a16:colId xmlns:a16="http://schemas.microsoft.com/office/drawing/2014/main" xmlns="" val="3966037928"/>
                    </a:ext>
                  </a:extLst>
                </a:gridCol>
                <a:gridCol w="2598057">
                  <a:extLst>
                    <a:ext uri="{9D8B030D-6E8A-4147-A177-3AD203B41FA5}">
                      <a16:colId xmlns:a16="http://schemas.microsoft.com/office/drawing/2014/main" xmlns="" val="2116714801"/>
                    </a:ext>
                  </a:extLst>
                </a:gridCol>
                <a:gridCol w="1785257">
                  <a:extLst>
                    <a:ext uri="{9D8B030D-6E8A-4147-A177-3AD203B41FA5}">
                      <a16:colId xmlns:a16="http://schemas.microsoft.com/office/drawing/2014/main" xmlns="" val="1782288096"/>
                    </a:ext>
                  </a:extLst>
                </a:gridCol>
              </a:tblGrid>
              <a:tr h="364174">
                <a:tc>
                  <a:txBody>
                    <a:bodyPr/>
                    <a:lstStyle/>
                    <a:p>
                      <a:r>
                        <a:rPr lang="es-AR" sz="1400" b="0" dirty="0" smtClean="0">
                          <a:latin typeface="+mn-lt"/>
                        </a:rPr>
                        <a:t>Herramientas</a:t>
                      </a:r>
                      <a:r>
                        <a:rPr lang="es-AR" sz="1400" b="0" baseline="0" dirty="0" smtClean="0">
                          <a:latin typeface="+mn-lt"/>
                        </a:rPr>
                        <a:t> para el desarrollo y entrega de servicios públicos digitales  de acción social</a:t>
                      </a:r>
                      <a:endParaRPr lang="es-AR" sz="1400" b="0" dirty="0">
                        <a:latin typeface="+mn-lt"/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400" b="0" kern="1200" baseline="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12 de diciembre de 2018</a:t>
                      </a:r>
                      <a:endParaRPr lang="es-AR" sz="1400" b="0" kern="1200" baseline="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400" b="0" kern="1200" baseline="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&lt;</a:t>
                      </a:r>
                      <a:fld id="{73D7AA6E-2B61-4CF4-BB35-E55C95E9277E}" type="slidenum">
                        <a:rPr lang="es-AR" sz="1400" b="0" kern="1200" baseline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fld>
                      <a:r>
                        <a:rPr lang="es-AR" sz="1400" b="0" kern="1200" baseline="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&gt;</a:t>
                      </a:r>
                      <a:endParaRPr lang="es-AR" sz="1400" b="0" kern="1200" baseline="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7818492"/>
                  </a:ext>
                </a:extLst>
              </a:tr>
            </a:tbl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9097163" y="-10629"/>
            <a:ext cx="3094838" cy="1111511"/>
            <a:chOff x="9097163" y="-10629"/>
            <a:chExt cx="3094838" cy="1111511"/>
          </a:xfrm>
        </p:grpSpPr>
        <p:grpSp>
          <p:nvGrpSpPr>
            <p:cNvPr id="23" name="Group 22"/>
            <p:cNvGrpSpPr/>
            <p:nvPr/>
          </p:nvGrpSpPr>
          <p:grpSpPr>
            <a:xfrm>
              <a:off x="9097163" y="-10629"/>
              <a:ext cx="3094838" cy="382772"/>
              <a:chOff x="9097163" y="-10629"/>
              <a:chExt cx="3094838" cy="382772"/>
            </a:xfrm>
          </p:grpSpPr>
          <p:sp>
            <p:nvSpPr>
              <p:cNvPr id="29" name="Text Box 211"/>
              <p:cNvSpPr txBox="1"/>
              <p:nvPr/>
            </p:nvSpPr>
            <p:spPr>
              <a:xfrm>
                <a:off x="9097163" y="-10629"/>
                <a:ext cx="1438910" cy="382137"/>
              </a:xfrm>
              <a:prstGeom prst="rect">
                <a:avLst/>
              </a:prstGeom>
              <a:solidFill>
                <a:srgbClr val="7A0000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s-A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" name="Text Box 213"/>
              <p:cNvSpPr txBox="1"/>
              <p:nvPr/>
            </p:nvSpPr>
            <p:spPr>
              <a:xfrm>
                <a:off x="10536073" y="-8222"/>
                <a:ext cx="1655928" cy="380365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s-A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" name="Text Box 214"/>
              <p:cNvSpPr txBox="1"/>
              <p:nvPr/>
            </p:nvSpPr>
            <p:spPr>
              <a:xfrm flipH="1">
                <a:off x="10644900" y="-8222"/>
                <a:ext cx="108826" cy="379730"/>
              </a:xfrm>
              <a:prstGeom prst="rect">
                <a:avLst/>
              </a:prstGeom>
              <a:solidFill>
                <a:srgbClr val="7A0000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s-AR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29205" y="446522"/>
              <a:ext cx="932464" cy="654360"/>
            </a:xfrm>
            <a:prstGeom prst="rect">
              <a:avLst/>
            </a:prstGeom>
          </p:spPr>
        </p:pic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17448" y="445938"/>
              <a:ext cx="882216" cy="401504"/>
            </a:xfrm>
            <a:prstGeom prst="rect">
              <a:avLst/>
            </a:prstGeom>
          </p:spPr>
        </p:pic>
      </p:grp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810809"/>
              </p:ext>
            </p:extLst>
          </p:nvPr>
        </p:nvGraphicFramePr>
        <p:xfrm>
          <a:off x="97763" y="1297225"/>
          <a:ext cx="11996474" cy="5153152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509664"/>
                <a:gridCol w="1048681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800" b="0" dirty="0">
                          <a:solidFill>
                            <a:schemeClr val="tx1"/>
                          </a:solidFill>
                          <a:effectLst/>
                        </a:rPr>
                        <a:t>10:45 – 10:50 </a:t>
                      </a:r>
                      <a:endParaRPr lang="es-AR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800" dirty="0">
                          <a:effectLst/>
                        </a:rPr>
                        <a:t>Apertura y bienvenida a participantes, </a:t>
                      </a:r>
                      <a:endParaRPr lang="es-AR" sz="1800" dirty="0" smtClean="0">
                        <a:effectLst/>
                      </a:endParaRPr>
                    </a:p>
                    <a:p>
                      <a:pPr marL="11176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800" dirty="0" smtClean="0">
                          <a:solidFill>
                            <a:srgbClr val="3F6DB5"/>
                          </a:solidFill>
                          <a:effectLst/>
                        </a:rPr>
                        <a:t>Pablo </a:t>
                      </a:r>
                      <a:r>
                        <a:rPr lang="es-AR" sz="1800" dirty="0" err="1">
                          <a:solidFill>
                            <a:srgbClr val="3F6DB5"/>
                          </a:solidFill>
                          <a:effectLst/>
                        </a:rPr>
                        <a:t>Fillottrani</a:t>
                      </a:r>
                      <a:r>
                        <a:rPr lang="es-AR" sz="1800" dirty="0">
                          <a:effectLst/>
                        </a:rPr>
                        <a:t>, Director LISSI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800" b="0" dirty="0">
                          <a:solidFill>
                            <a:schemeClr val="tx1"/>
                          </a:solidFill>
                          <a:effectLst/>
                        </a:rPr>
                        <a:t>10:50 – 11:00</a:t>
                      </a:r>
                      <a:endParaRPr lang="es-AR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800" dirty="0">
                          <a:effectLst/>
                        </a:rPr>
                        <a:t> </a:t>
                      </a:r>
                      <a:r>
                        <a:rPr lang="es-AR" sz="1800" dirty="0" smtClean="0">
                          <a:effectLst/>
                        </a:rPr>
                        <a:t>Presentación </a:t>
                      </a:r>
                      <a:r>
                        <a:rPr lang="es-AR" sz="1800" dirty="0">
                          <a:effectLst/>
                        </a:rPr>
                        <a:t>de participantes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800" b="0" dirty="0">
                          <a:solidFill>
                            <a:schemeClr val="tx1"/>
                          </a:solidFill>
                          <a:effectLst/>
                        </a:rPr>
                        <a:t>11:00 – 12:00</a:t>
                      </a:r>
                      <a:endParaRPr lang="es-AR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800" dirty="0" smtClean="0">
                          <a:effectLst/>
                        </a:rPr>
                        <a:t>Experiencias </a:t>
                      </a:r>
                      <a:r>
                        <a:rPr lang="es-AR" sz="1800" dirty="0">
                          <a:effectLst/>
                        </a:rPr>
                        <a:t>del Caso Prometea en el Ministerio Público Fiscal de la Ciudad Autónoma de Buenos Aires</a:t>
                      </a:r>
                    </a:p>
                    <a:p>
                      <a:pPr marL="11176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800" dirty="0">
                          <a:solidFill>
                            <a:srgbClr val="3F6DB5"/>
                          </a:solidFill>
                          <a:effectLst/>
                        </a:rPr>
                        <a:t>Gustavo </a:t>
                      </a:r>
                      <a:r>
                        <a:rPr lang="es-AR" sz="1800" dirty="0" err="1">
                          <a:solidFill>
                            <a:srgbClr val="3F6DB5"/>
                          </a:solidFill>
                          <a:effectLst/>
                        </a:rPr>
                        <a:t>Sa</a:t>
                      </a:r>
                      <a:r>
                        <a:rPr lang="es-AR" sz="1800" dirty="0">
                          <a:solidFill>
                            <a:srgbClr val="3F6DB5"/>
                          </a:solidFill>
                          <a:effectLst/>
                        </a:rPr>
                        <a:t> </a:t>
                      </a:r>
                      <a:r>
                        <a:rPr lang="es-AR" sz="1800" dirty="0" err="1">
                          <a:solidFill>
                            <a:srgbClr val="3F6DB5"/>
                          </a:solidFill>
                          <a:effectLst/>
                        </a:rPr>
                        <a:t>Zeichen</a:t>
                      </a:r>
                      <a:r>
                        <a:rPr lang="es-AR" sz="1800" dirty="0">
                          <a:effectLst/>
                        </a:rPr>
                        <a:t>, Director de la Oficina de Innovación y Derecho de la Fiscalía General Adjunta de la </a:t>
                      </a:r>
                      <a:r>
                        <a:rPr lang="es-AR" sz="1800" dirty="0" smtClean="0">
                          <a:effectLst/>
                        </a:rPr>
                        <a:t>CABA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800" b="0" dirty="0">
                          <a:solidFill>
                            <a:schemeClr val="tx1"/>
                          </a:solidFill>
                          <a:effectLst/>
                        </a:rPr>
                        <a:t>12:00 – 12:20</a:t>
                      </a:r>
                      <a:endParaRPr lang="es-AR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800" dirty="0">
                          <a:effectLst/>
                        </a:rPr>
                        <a:t>Modernización de Servicios Públicos Digitales de la Municipalidad de Bahía Blanca, </a:t>
                      </a:r>
                      <a:endParaRPr lang="es-AR" sz="1800" dirty="0" smtClean="0">
                        <a:effectLst/>
                      </a:endParaRPr>
                    </a:p>
                    <a:p>
                      <a:pPr marL="114935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800" dirty="0" smtClean="0">
                          <a:solidFill>
                            <a:srgbClr val="3F6DB5"/>
                          </a:solidFill>
                          <a:effectLst/>
                        </a:rPr>
                        <a:t>Elisa </a:t>
                      </a:r>
                      <a:r>
                        <a:rPr lang="es-AR" sz="1800" dirty="0" err="1">
                          <a:solidFill>
                            <a:srgbClr val="3F6DB5"/>
                          </a:solidFill>
                          <a:effectLst/>
                        </a:rPr>
                        <a:t>Quartucci</a:t>
                      </a:r>
                      <a:r>
                        <a:rPr lang="es-AR" sz="1800" dirty="0">
                          <a:effectLst/>
                        </a:rPr>
                        <a:t>, Secretaria de Modernización y Calidad de Gestión de la Municipalidad de Bahía Blanca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800" b="0" dirty="0">
                          <a:solidFill>
                            <a:schemeClr val="tx1"/>
                          </a:solidFill>
                          <a:effectLst/>
                        </a:rPr>
                        <a:t>12:20 – 12:40</a:t>
                      </a:r>
                      <a:endParaRPr lang="es-AR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800" dirty="0">
                          <a:effectLst/>
                        </a:rPr>
                        <a:t>Modernización de Servicios Públicos Digitales de la Municipalidad de La Plata, </a:t>
                      </a:r>
                      <a:endParaRPr lang="es-AR" sz="1800" dirty="0" smtClean="0">
                        <a:effectLst/>
                      </a:endParaRPr>
                    </a:p>
                    <a:p>
                      <a:pPr marL="114935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800" dirty="0" smtClean="0">
                          <a:solidFill>
                            <a:srgbClr val="3F6DB5"/>
                          </a:solidFill>
                          <a:effectLst/>
                        </a:rPr>
                        <a:t>Maximiliano </a:t>
                      </a:r>
                      <a:r>
                        <a:rPr lang="es-AR" sz="1800" dirty="0" err="1">
                          <a:solidFill>
                            <a:srgbClr val="3F6DB5"/>
                          </a:solidFill>
                          <a:effectLst/>
                        </a:rPr>
                        <a:t>Costantinis</a:t>
                      </a:r>
                      <a:r>
                        <a:rPr lang="es-AR" sz="1800" dirty="0">
                          <a:effectLst/>
                        </a:rPr>
                        <a:t>, Director </a:t>
                      </a:r>
                      <a:r>
                        <a:rPr lang="es-AR" sz="1800" dirty="0" err="1" smtClean="0">
                          <a:effectLst/>
                        </a:rPr>
                        <a:t>Gral.de</a:t>
                      </a:r>
                      <a:r>
                        <a:rPr lang="es-AR" sz="1800" dirty="0" smtClean="0">
                          <a:effectLst/>
                        </a:rPr>
                        <a:t> </a:t>
                      </a:r>
                      <a:r>
                        <a:rPr lang="es-AR" sz="1800" dirty="0">
                          <a:effectLst/>
                        </a:rPr>
                        <a:t>Modernización de Servicios al Ciudadano de la </a:t>
                      </a:r>
                      <a:r>
                        <a:rPr lang="es-AR" sz="1800" dirty="0" err="1" smtClean="0">
                          <a:effectLst/>
                        </a:rPr>
                        <a:t>Munic</a:t>
                      </a:r>
                      <a:r>
                        <a:rPr lang="es-AR" sz="1800" dirty="0" smtClean="0">
                          <a:effectLst/>
                        </a:rPr>
                        <a:t>.</a:t>
                      </a:r>
                      <a:r>
                        <a:rPr lang="es-AR" sz="1800" baseline="0" dirty="0" smtClean="0">
                          <a:effectLst/>
                        </a:rPr>
                        <a:t> </a:t>
                      </a:r>
                      <a:r>
                        <a:rPr lang="es-AR" sz="1800" dirty="0" smtClean="0">
                          <a:effectLst/>
                        </a:rPr>
                        <a:t>de </a:t>
                      </a:r>
                      <a:r>
                        <a:rPr lang="es-AR" sz="1800" dirty="0">
                          <a:effectLst/>
                        </a:rPr>
                        <a:t>La Plata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800" b="0" dirty="0">
                          <a:solidFill>
                            <a:schemeClr val="tx1"/>
                          </a:solidFill>
                          <a:effectLst/>
                        </a:rPr>
                        <a:t>12:40 – 13:00</a:t>
                      </a:r>
                      <a:endParaRPr lang="es-AR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800" dirty="0">
                          <a:effectLst/>
                        </a:rPr>
                        <a:t>Resultados Proyecto PIT-AP “Herramientas para el desarrollo y la entrega de servicios públicos digitales de acción social para municipios bonaerenses”, </a:t>
                      </a:r>
                      <a:endParaRPr lang="es-AR" sz="1800" dirty="0" smtClean="0">
                        <a:effectLst/>
                      </a:endParaRPr>
                    </a:p>
                    <a:p>
                      <a:pPr marL="114935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800" dirty="0" smtClean="0">
                          <a:solidFill>
                            <a:srgbClr val="3F6DB5"/>
                          </a:solidFill>
                          <a:effectLst/>
                        </a:rPr>
                        <a:t>Elsa </a:t>
                      </a:r>
                      <a:r>
                        <a:rPr lang="es-AR" sz="1800" dirty="0" err="1">
                          <a:solidFill>
                            <a:srgbClr val="3F6DB5"/>
                          </a:solidFill>
                          <a:effectLst/>
                        </a:rPr>
                        <a:t>Estevez</a:t>
                      </a:r>
                      <a:r>
                        <a:rPr lang="es-AR" sz="1800" dirty="0">
                          <a:effectLst/>
                        </a:rPr>
                        <a:t>, Vicedirectora LISSI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800" b="0" dirty="0">
                          <a:solidFill>
                            <a:schemeClr val="tx1"/>
                          </a:solidFill>
                          <a:effectLst/>
                        </a:rPr>
                        <a:t>13:00 – 13:30</a:t>
                      </a:r>
                      <a:endParaRPr lang="es-AR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800" dirty="0">
                          <a:effectLst/>
                        </a:rPr>
                        <a:t>Intervalo 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800" b="0" dirty="0">
                          <a:solidFill>
                            <a:schemeClr val="tx1"/>
                          </a:solidFill>
                          <a:effectLst/>
                        </a:rPr>
                        <a:t>13:30 – 13:55</a:t>
                      </a:r>
                      <a:endParaRPr lang="es-AR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800" dirty="0" smtClean="0">
                          <a:effectLst/>
                        </a:rPr>
                        <a:t>Lecciones aprendidas y trabajos</a:t>
                      </a:r>
                      <a:r>
                        <a:rPr lang="es-AR" sz="1800" baseline="0" dirty="0" smtClean="0">
                          <a:effectLst/>
                        </a:rPr>
                        <a:t> a futuro</a:t>
                      </a:r>
                    </a:p>
                    <a:p>
                      <a:pPr marL="11176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800" dirty="0" smtClean="0">
                          <a:effectLst/>
                        </a:rPr>
                        <a:t>Discusión </a:t>
                      </a:r>
                      <a:r>
                        <a:rPr lang="es-AR" sz="1800" dirty="0">
                          <a:effectLst/>
                        </a:rPr>
                        <a:t>entre todos los participantes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800" b="0" dirty="0">
                          <a:solidFill>
                            <a:schemeClr val="tx1"/>
                          </a:solidFill>
                          <a:effectLst/>
                        </a:rPr>
                        <a:t>13:55 – 14:00</a:t>
                      </a:r>
                      <a:endParaRPr lang="es-AR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800" dirty="0">
                          <a:effectLst/>
                        </a:rPr>
                        <a:t>Cierre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884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232365" y="4589837"/>
            <a:ext cx="7959634" cy="230832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s-AR" dirty="0"/>
          </a:p>
          <a:p>
            <a:endParaRPr lang="es-AR" dirty="0" smtClean="0"/>
          </a:p>
        </p:txBody>
      </p:sp>
      <p:sp>
        <p:nvSpPr>
          <p:cNvPr id="10" name="Rectángulo 9"/>
          <p:cNvSpPr/>
          <p:nvPr/>
        </p:nvSpPr>
        <p:spPr>
          <a:xfrm>
            <a:off x="20630" y="-4"/>
            <a:ext cx="3618411" cy="6858001"/>
          </a:xfrm>
          <a:prstGeom prst="rect">
            <a:avLst/>
          </a:prstGeom>
          <a:solidFill>
            <a:srgbClr val="7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ángulo 7"/>
          <p:cNvSpPr/>
          <p:nvPr/>
        </p:nvSpPr>
        <p:spPr>
          <a:xfrm rot="16200000">
            <a:off x="146713" y="2432713"/>
            <a:ext cx="6858000" cy="199257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ángulo 13"/>
          <p:cNvSpPr/>
          <p:nvPr/>
        </p:nvSpPr>
        <p:spPr>
          <a:xfrm>
            <a:off x="2292823" y="0"/>
            <a:ext cx="178749" cy="685800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432396" y="0"/>
            <a:ext cx="165540" cy="6857997"/>
          </a:xfrm>
          <a:prstGeom prst="rect">
            <a:avLst/>
          </a:prstGeom>
          <a:solidFill>
            <a:srgbClr val="7A0000"/>
          </a:solidFill>
        </p:spPr>
        <p:txBody>
          <a:bodyPr wrap="square" rtlCol="0">
            <a:spAutoFit/>
          </a:bodyPr>
          <a:lstStyle/>
          <a:p>
            <a:endParaRPr lang="es-AR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6513" y="146264"/>
            <a:ext cx="1926608" cy="135200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753611" y="4728336"/>
            <a:ext cx="691714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LISSI – Laboratorio de Ingeniería de Software y Sistemas de Información, Departamento de Ciencias e Ingeniería de la Computación     Universidad Nacional del Sur</a:t>
            </a:r>
          </a:p>
          <a:p>
            <a:endParaRPr lang="es-AR" dirty="0"/>
          </a:p>
          <a:p>
            <a:r>
              <a:rPr lang="es-AR" dirty="0" smtClean="0"/>
              <a:t>III – LIDI – Instituto de Investigación en Informática – LIDI</a:t>
            </a:r>
          </a:p>
          <a:p>
            <a:r>
              <a:rPr lang="es-AR" dirty="0" smtClean="0"/>
              <a:t>Facultad de Informática</a:t>
            </a:r>
          </a:p>
          <a:p>
            <a:r>
              <a:rPr lang="es-AR" dirty="0" smtClean="0"/>
              <a:t>Universidad Nacional de La  Plata</a:t>
            </a:r>
            <a:endParaRPr lang="es-AR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5120" y="146497"/>
            <a:ext cx="1822786" cy="82956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156732" y="1958347"/>
            <a:ext cx="676365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>
              <a:solidFill>
                <a:srgbClr val="7A0000"/>
              </a:solidFill>
            </a:endParaRPr>
          </a:p>
          <a:p>
            <a:endParaRPr lang="es-AR" dirty="0" smtClean="0">
              <a:solidFill>
                <a:srgbClr val="7A0000"/>
              </a:solidFill>
            </a:endParaRPr>
          </a:p>
          <a:p>
            <a:r>
              <a:rPr lang="es-AR" sz="3600" dirty="0" smtClean="0"/>
              <a:t>Muchas gracias por su atención!</a:t>
            </a:r>
          </a:p>
          <a:p>
            <a:endParaRPr lang="es-AR" sz="3600" dirty="0">
              <a:solidFill>
                <a:srgbClr val="7A0000"/>
              </a:solidFill>
            </a:endParaRPr>
          </a:p>
          <a:p>
            <a:endParaRPr lang="es-AR" sz="2400" dirty="0" smtClean="0">
              <a:solidFill>
                <a:srgbClr val="7A0000"/>
              </a:solidFill>
            </a:endParaRPr>
          </a:p>
          <a:p>
            <a:endParaRPr lang="es-AR" sz="2400" dirty="0">
              <a:solidFill>
                <a:srgbClr val="7A0000"/>
              </a:solidFill>
            </a:endParaRPr>
          </a:p>
        </p:txBody>
      </p:sp>
      <p:pic>
        <p:nvPicPr>
          <p:cNvPr id="3074" name="Picture 2" descr="Resultado de imagen para cic comision de investigaciones cientifica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0368" y="146264"/>
            <a:ext cx="2360474" cy="1475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631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4439</TotalTime>
  <Words>425</Words>
  <Application>Microsoft Office PowerPoint</Application>
  <PresentationFormat>Widescreen</PresentationFormat>
  <Paragraphs>74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Berlin Sans FB</vt:lpstr>
      <vt:lpstr>Calibri</vt:lpstr>
      <vt:lpstr>Calibri Light</vt:lpstr>
      <vt:lpstr>Courier New</vt:lpstr>
      <vt:lpstr>Times New Roman</vt:lpstr>
      <vt:lpstr>Tema de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</dc:creator>
  <cp:lastModifiedBy>Utilizador</cp:lastModifiedBy>
  <cp:revision>349</cp:revision>
  <dcterms:created xsi:type="dcterms:W3CDTF">2017-03-02T13:42:42Z</dcterms:created>
  <dcterms:modified xsi:type="dcterms:W3CDTF">2018-12-12T11:38:20Z</dcterms:modified>
</cp:coreProperties>
</file>